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02" r:id="rId2"/>
    <p:sldId id="620" r:id="rId3"/>
    <p:sldId id="611" r:id="rId4"/>
    <p:sldId id="612" r:id="rId5"/>
    <p:sldId id="613" r:id="rId6"/>
    <p:sldId id="614" r:id="rId7"/>
    <p:sldId id="573" r:id="rId8"/>
    <p:sldId id="615" r:id="rId9"/>
    <p:sldId id="616" r:id="rId10"/>
    <p:sldId id="617" r:id="rId11"/>
    <p:sldId id="618" r:id="rId12"/>
    <p:sldId id="619" r:id="rId13"/>
    <p:sldId id="568" r:id="rId1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FF0000"/>
    <a:srgbClr val="FFFFFF"/>
    <a:srgbClr val="FFFF00"/>
    <a:srgbClr val="CC0000"/>
    <a:srgbClr val="853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BE5E13-F40F-457C-AB20-938FDE07D6DF}" type="datetimeFigureOut">
              <a:rPr lang="id-ID"/>
              <a:pPr>
                <a:defRPr/>
              </a:pPr>
              <a:t>20/05/2025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7739" cy="4690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928"/>
            <a:ext cx="3077739" cy="46904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6054BE-A534-4338-BE10-1547E30107D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5969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423304-02A3-4F4C-B5B1-FDF3C8E14FD0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713"/>
            <a:ext cx="5681980" cy="422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928"/>
            <a:ext cx="3077739" cy="4690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928"/>
            <a:ext cx="3077739" cy="46904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43451D-D9B7-4ABB-A8AC-35533F9DC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53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8025"/>
            <a:ext cx="4710112" cy="3532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2CAA31-0633-4704-9777-02D24E229241}" type="slidenum">
              <a:rPr lang="id-ID">
                <a:solidFill>
                  <a:srgbClr val="000000"/>
                </a:solidFill>
              </a:rPr>
              <a:pPr/>
              <a:t>1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3451D-D9B7-4ABB-A8AC-35533F9DCBA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75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3451D-D9B7-4ABB-A8AC-35533F9DCBA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43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3451D-D9B7-4ABB-A8AC-35533F9DCBA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0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0C57-7028-44B5-8BA4-32C77EA36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80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1C14-BB74-4421-88B8-89622FA41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4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2B3F-7F40-4816-AC46-8C5F20D90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44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6069-A488-4003-AAD8-9A593D8B0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78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1448-693B-4F8E-8620-0A959C858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5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3D6A-A25C-4046-A25C-8D1225091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3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323C-D282-4918-ACF9-F3220EB52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8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EE57-FD0B-44F2-AE49-F1D07D8C5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25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2802-3326-4380-9EFC-64937B8FB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4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811F-C01D-47F2-83A2-A7A2B1B2D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8745-CDB9-4E04-9874-936B377EA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3322B4-4281-461C-A683-430EBA81D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89" y="0"/>
            <a:ext cx="9158289" cy="6985000"/>
            <a:chOff x="-14289" y="0"/>
            <a:chExt cx="9158289" cy="698500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289" y="76200"/>
              <a:ext cx="4158251" cy="554944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2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2328727" y="0"/>
              <a:ext cx="6815273" cy="6477000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grpSp>
          <p:nvGrpSpPr>
            <p:cNvPr id="123909" name="Group 3"/>
            <p:cNvGrpSpPr>
              <a:grpSpLocks/>
            </p:cNvGrpSpPr>
            <p:nvPr/>
          </p:nvGrpSpPr>
          <p:grpSpPr bwMode="auto">
            <a:xfrm>
              <a:off x="-14288" y="5395912"/>
              <a:ext cx="9009344" cy="1589088"/>
              <a:chOff x="95250" y="4953000"/>
              <a:chExt cx="9009857" cy="2119319"/>
            </a:xfrm>
          </p:grpSpPr>
          <p:pic>
            <p:nvPicPr>
              <p:cNvPr id="123912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735" y="5490024"/>
                <a:ext cx="2456372" cy="1195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738" y="5545137"/>
                <a:ext cx="2394997" cy="124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5250" y="5334000"/>
                <a:ext cx="2343150" cy="1435167"/>
              </a:xfrm>
              <a:prstGeom prst="rect">
                <a:avLst/>
              </a:prstGeom>
              <a:ln>
                <a:noFill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4480" y="5128380"/>
                <a:ext cx="1795587" cy="1692481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28387" y="5210178"/>
                <a:ext cx="1851756" cy="1862141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512"/>
              <a:stretch/>
            </p:blipFill>
            <p:spPr bwMode="auto">
              <a:xfrm flipH="1">
                <a:off x="6248399" y="4953000"/>
                <a:ext cx="1152673" cy="1828801"/>
              </a:xfrm>
              <a:prstGeom prst="rect">
                <a:avLst/>
              </a:prstGeom>
              <a:ln>
                <a:noFill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1528693" y="2822829"/>
            <a:ext cx="6083299" cy="1546521"/>
          </a:xfrm>
          <a:prstGeom prst="rect">
            <a:avLst/>
          </a:prstGeom>
          <a:noFill/>
        </p:spPr>
        <p:txBody>
          <a:bodyPr lIns="68472" tIns="34262" rIns="68472" bIns="34262">
            <a:spAutoFit/>
          </a:bodyPr>
          <a:lstStyle/>
          <a:p>
            <a:pPr algn="ctr" defTabSz="684967">
              <a:defRPr/>
            </a:pPr>
            <a:r>
              <a:rPr lang="en-US" sz="96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5400000" scaled="0"/>
                </a:gradFill>
                <a:effectLst>
                  <a:glow rad="127000">
                    <a:prstClr val="black"/>
                  </a:glow>
                </a:effectLst>
                <a:latin typeface="Impact" pitchFamily="34" charset="0"/>
                <a:cs typeface="Arial" pitchFamily="34" charset="0"/>
              </a:rPr>
              <a:t>A T H G</a:t>
            </a:r>
            <a:endParaRPr lang="en-US" sz="96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5400000" scaled="0"/>
              </a:gradFill>
              <a:effectLst>
                <a:glow rad="127000">
                  <a:prstClr val="black"/>
                </a:glo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7456" y="4228630"/>
            <a:ext cx="6083299" cy="346192"/>
          </a:xfrm>
          <a:prstGeom prst="rect">
            <a:avLst/>
          </a:prstGeom>
          <a:noFill/>
        </p:spPr>
        <p:txBody>
          <a:bodyPr lIns="68472" tIns="34262" rIns="68472" bIns="34262">
            <a:spAutoFit/>
          </a:bodyPr>
          <a:lstStyle/>
          <a:p>
            <a:pPr algn="ctr" defTabSz="684967">
              <a:defRPr/>
            </a:pPr>
            <a:r>
              <a:rPr lang="en-US" b="1" dirty="0">
                <a:solidFill>
                  <a:srgbClr val="FFFF00"/>
                </a:solidFill>
              </a:rPr>
              <a:t>(ANCAMAN, TANTANGAN, HAMBATAN, GANGGUAN)</a:t>
            </a:r>
            <a:endParaRPr lang="en-US" b="1" dirty="0">
              <a:solidFill>
                <a:srgbClr val="FFFF00"/>
              </a:solidFill>
              <a:effectLst>
                <a:glow rad="127000">
                  <a:prstClr val="black"/>
                </a:glo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16" name="Picture 15" descr="WhatsApp Image 2025-05-19 at 15.45.42_185729c5.jp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4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710" y="900122"/>
            <a:ext cx="1910581" cy="206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624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3497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latin typeface="Arial Rounded MT Bold" panose="020F0704030504030204" pitchFamily="34" charset="0"/>
              </a:rPr>
              <a:t>PENTING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TNI/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Polri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telinga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deteksi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cegah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stabilitas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5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3497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</a:rPr>
              <a:t>HIMBAUAN KEPADA MASYARAKAT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Tingkatkan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kepedulian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dibagikan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menyebar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Ciptakan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suasana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nyaman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laporkan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ATHG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berwenang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Ajak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wilayah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68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3497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Mari </a:t>
            </a:r>
            <a:r>
              <a:rPr lang="en-US" sz="4000" b="1" dirty="0" err="1">
                <a:solidFill>
                  <a:srgbClr val="FFFF00"/>
                </a:solidFill>
              </a:rPr>
              <a:t>kita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jaga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Gunungkidul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tetap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aman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damai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dan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tertib</a:t>
            </a:r>
            <a:r>
              <a:rPr lang="en-US" sz="4000" b="1" dirty="0">
                <a:solidFill>
                  <a:srgbClr val="FFFF00"/>
                </a:solidFill>
              </a:rPr>
              <a:t>.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b="1" dirty="0" err="1">
                <a:solidFill>
                  <a:srgbClr val="FFFF00"/>
                </a:solidFill>
              </a:rPr>
              <a:t>Dengan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kebersamaan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semua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elemen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masyarakat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aparat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keamanan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akan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terwujud</a:t>
            </a:r>
            <a:r>
              <a:rPr lang="en-US" sz="4000" b="1" dirty="0">
                <a:solidFill>
                  <a:srgbClr val="FFFF00"/>
                </a:solidFill>
              </a:rPr>
              <a:t>.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b="1" dirty="0" err="1">
                <a:solidFill>
                  <a:srgbClr val="FFFF00"/>
                </a:solidFill>
              </a:rPr>
              <a:t>Terima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kasih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atas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perhatian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partisipasi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Bapak</a:t>
            </a:r>
            <a:r>
              <a:rPr lang="en-US" sz="4000" b="1" dirty="0">
                <a:solidFill>
                  <a:srgbClr val="FFFF00"/>
                </a:solidFill>
              </a:rPr>
              <a:t>/</a:t>
            </a:r>
            <a:r>
              <a:rPr lang="en-US" sz="4000" b="1" dirty="0" err="1">
                <a:solidFill>
                  <a:srgbClr val="FFFF00"/>
                </a:solidFill>
              </a:rPr>
              <a:t>Ibu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477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677" name="WordArt 19"/>
          <p:cNvSpPr>
            <a:spLocks noChangeArrowheads="1" noChangeShapeType="1" noTextEdit="1"/>
          </p:cNvSpPr>
          <p:nvPr/>
        </p:nvSpPr>
        <p:spPr bwMode="auto">
          <a:xfrm>
            <a:off x="228600" y="1600200"/>
            <a:ext cx="8709025" cy="337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Sekian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Terima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kasih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 flipH="1">
            <a:off x="0" y="434975"/>
            <a:ext cx="9144000" cy="585628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7581" y="1295399"/>
            <a:ext cx="8704157" cy="4995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N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AMA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: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SUMARDI			       .RIWAYAT JAB :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PANGKAT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 LETNAN SATU INF  	      1. BA KOPASSUS 2003-2016</a:t>
            </a:r>
          </a:p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tabLst>
                <a:tab pos="576263" algn="l"/>
              </a:tabLst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NRP		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: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21020131050881</a:t>
            </a:r>
            <a:r>
              <a:rPr lang="en-US" sz="13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           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2.</a:t>
            </a:r>
            <a:r>
              <a:rPr lang="en-US" sz="13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PA KOPASSUS  : 2017-2022</a:t>
            </a:r>
          </a:p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JABATAN	: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PASI INTEL 	      3. PA KODIM 0730/GK : 2022-SEKARANG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SATUAN	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: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KODIM 0730/GK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              OPS: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TEMPAT/TGL LAHIR	: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GK , 27-08-1981 	      1.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SATGAS BAN PAPUA KOPASSUS 2007</a:t>
            </a:r>
            <a:endParaRPr lang="en-US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STATUS		:   K-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2		      2.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SATGAS BASANDRA SOMALIA 2011</a:t>
            </a:r>
            <a:endParaRPr lang="en-US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lvl="8"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     3. LATMA SINGAPURA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			      4. SATGAS BAN PAPUA KOPASSUS 2013 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				      5. SATGAS BAN PAPUA 2022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PENDIDIKAN  UMUM	:   SMA</a:t>
            </a:r>
          </a:p>
          <a:p>
            <a:pPr marL="257175" indent="-2571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PENDIDIKAN  MILITER	:   1.   SECABA PK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2002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1971675" lvl="5" indent="-257175" algn="just" eaLnBrk="0" hangingPunct="0">
              <a:spcBef>
                <a:spcPct val="20000"/>
              </a:spcBef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     2.   SECAPA TH.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2017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                                             3.   SARCABIF 2018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KURSUS	: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1.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PARA DASAR 2002   6.  PASKA 2006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        2.  KOMANDO 2003	    7.  MEDSUS  </a:t>
            </a:r>
            <a:endParaRPr lang="id-ID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	 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id-ID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.  </a:t>
            </a: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DAKIBU 2004            8.  PERMILDAS		      </a:t>
            </a:r>
          </a:p>
          <a:p>
            <a:pPr marL="257175" indent="-257175"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	        4.  GULTOR 2004.          9. SARPA INTEL 2020</a:t>
            </a:r>
          </a:p>
          <a:p>
            <a:pPr marL="257175" indent="-257175" algn="just">
              <a:spcBef>
                <a:spcPct val="20000"/>
              </a:spcBef>
              <a:defRPr/>
            </a:pPr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		        5.  SANJAK 2005</a:t>
            </a:r>
          </a:p>
          <a:p>
            <a:pPr marL="257175" indent="-257175" algn="just">
              <a:spcBef>
                <a:spcPct val="20000"/>
              </a:spcBef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		        		</a:t>
            </a:r>
            <a:r>
              <a:rPr lang="id-ID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	</a:t>
            </a:r>
            <a:r>
              <a:rPr lang="id-ID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Century Gothic" pitchFamily="34" charset="0"/>
              </a:rPr>
              <a:t>		  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63119"/>
            <a:ext cx="2089546" cy="278606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352800" y="539153"/>
            <a:ext cx="2108995" cy="618763"/>
          </a:xfrm>
          <a:prstGeom prst="rect">
            <a:avLst/>
          </a:prstGeom>
          <a:solidFill>
            <a:srgbClr val="000000"/>
          </a:solidFill>
        </p:spPr>
        <p:txBody>
          <a:bodyPr wrap="none" fromWordArt="1">
            <a:prstTxWarp prst="textPlain">
              <a:avLst>
                <a:gd name="adj" fmla="val 49954"/>
              </a:avLst>
            </a:prstTxWarp>
          </a:bodyPr>
          <a:lstStyle/>
          <a:p>
            <a:pPr algn="ctr"/>
            <a:r>
              <a:rPr lang="id-ID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Biodata</a:t>
            </a:r>
          </a:p>
        </p:txBody>
      </p:sp>
    </p:spTree>
    <p:extLst>
      <p:ext uri="{BB962C8B-B14F-4D97-AF65-F5344CB8AC3E}">
        <p14:creationId xmlns:p14="http://schemas.microsoft.com/office/powerpoint/2010/main" val="170694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152400" y="581819"/>
            <a:ext cx="89916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latin typeface="Arial Rounded MT Bold" panose="020F0704030504030204" pitchFamily="34" charset="0"/>
              </a:rPr>
              <a:t>PENDAHULUAN</a:t>
            </a:r>
          </a:p>
          <a:p>
            <a:pPr algn="ctr"/>
            <a:endParaRPr lang="en-US" sz="2800" b="1" dirty="0"/>
          </a:p>
          <a:p>
            <a:pPr algn="just"/>
            <a:r>
              <a:rPr lang="en-US" sz="2800" dirty="0" smtClean="0"/>
              <a:t>	</a:t>
            </a:r>
            <a:r>
              <a:rPr lang="en-US" sz="2800" dirty="0" err="1" smtClean="0">
                <a:solidFill>
                  <a:srgbClr val="FFFF00"/>
                </a:solidFill>
              </a:rPr>
              <a:t>Situasi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keamanan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ketertiban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masyarakat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saat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ini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semakin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dinamis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seiring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dengan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perkembangan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zaman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tantangan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sosial</a:t>
            </a:r>
            <a:r>
              <a:rPr lang="en-US" sz="2800" dirty="0">
                <a:solidFill>
                  <a:srgbClr val="FFFF00"/>
                </a:solidFill>
              </a:rPr>
              <a:t> yang </a:t>
            </a:r>
            <a:r>
              <a:rPr lang="en-US" sz="2800" dirty="0" err="1">
                <a:solidFill>
                  <a:srgbClr val="FFFF00"/>
                </a:solidFill>
              </a:rPr>
              <a:t>terus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berubah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dirty="0" err="1">
                <a:solidFill>
                  <a:srgbClr val="FFFF00"/>
                </a:solidFill>
              </a:rPr>
              <a:t>Dalam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kondisi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tersebut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masyarakat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memegang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peran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penting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sebagai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garda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terdepan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dalam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menjaga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stabilitas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wilayah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dirty="0" err="1">
                <a:solidFill>
                  <a:srgbClr val="FFFF00"/>
                </a:solidFill>
              </a:rPr>
              <a:t>Oleh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karena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itu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diperlukan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pemahaman</a:t>
            </a:r>
            <a:r>
              <a:rPr lang="en-US" sz="2800" dirty="0">
                <a:solidFill>
                  <a:srgbClr val="FFFF00"/>
                </a:solidFill>
              </a:rPr>
              <a:t> yang </a:t>
            </a:r>
            <a:r>
              <a:rPr lang="en-US" sz="2800" dirty="0" err="1">
                <a:solidFill>
                  <a:srgbClr val="FFFF00"/>
                </a:solidFill>
              </a:rPr>
              <a:t>baik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tentang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potensi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Ancaman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Tantangan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Hambatan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dan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Gangguan</a:t>
            </a:r>
            <a:r>
              <a:rPr lang="en-US" sz="2800" dirty="0">
                <a:solidFill>
                  <a:srgbClr val="FFFF00"/>
                </a:solidFill>
              </a:rPr>
              <a:t> (ATHG), agar </a:t>
            </a:r>
            <a:r>
              <a:rPr lang="en-US" sz="2800" dirty="0" err="1">
                <a:solidFill>
                  <a:srgbClr val="FFFF00"/>
                </a:solidFill>
              </a:rPr>
              <a:t>seluruh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elemen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masyarakat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mampu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melakukan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deteksi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dini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cegah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dini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secara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bersama-sama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guna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menjaga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ketertiban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keamanan</a:t>
            </a:r>
            <a:r>
              <a:rPr lang="en-US" sz="2800" dirty="0">
                <a:solidFill>
                  <a:srgbClr val="FFFF00"/>
                </a:solidFill>
              </a:rPr>
              <a:t> di </a:t>
            </a:r>
            <a:r>
              <a:rPr lang="en-US" sz="2800" dirty="0" err="1">
                <a:solidFill>
                  <a:srgbClr val="FFFF00"/>
                </a:solidFill>
              </a:rPr>
              <a:t>lingkungan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masing-masing</a:t>
            </a:r>
            <a:r>
              <a:rPr lang="en-US" sz="2800" dirty="0">
                <a:solidFill>
                  <a:srgbClr val="FFFF00"/>
                </a:solidFill>
              </a:rPr>
              <a:t>..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599519" y="6320292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5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381000" y="454025"/>
            <a:ext cx="87630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MAKSUD DAN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TUJUAN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</a:rPr>
              <a:t>Maksud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err="1">
                <a:solidFill>
                  <a:srgbClr val="FFFF00"/>
                </a:solidFill>
              </a:rPr>
              <a:t>Memberikan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pemahaman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kepada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masyarakat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pemuda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tentang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pentingnya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deteksi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dini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cegah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dini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terhadap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potensi</a:t>
            </a:r>
            <a:r>
              <a:rPr lang="en-US" sz="3200" dirty="0">
                <a:solidFill>
                  <a:srgbClr val="FFFF00"/>
                </a:solidFill>
              </a:rPr>
              <a:t> ATHG di </a:t>
            </a:r>
            <a:r>
              <a:rPr lang="en-US" sz="3200" dirty="0" err="1">
                <a:solidFill>
                  <a:srgbClr val="FFFF00"/>
                </a:solidFill>
              </a:rPr>
              <a:t>lingkungan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</a:rPr>
              <a:t>Tujuan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Meningkatkan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kewaspadaan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masyarakat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Mendorong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peran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aktif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dalam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menjaga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ketertiban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Menjalin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sinergi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antara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masyarakat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aparat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580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381000" y="454025"/>
            <a:ext cx="8763000" cy="58372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</a:rPr>
              <a:t>PENGERTIAN ATHG</a:t>
            </a:r>
            <a:endParaRPr lang="en-US" sz="4000" b="1" dirty="0" smtClean="0">
              <a:latin typeface="Arial Rounded MT Bold" panose="020F0704030504030204" pitchFamily="34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adalah</a:t>
            </a:r>
            <a:r>
              <a:rPr lang="en-US" sz="3200" dirty="0" smtClean="0">
                <a:solidFill>
                  <a:srgbClr val="FFFF00"/>
                </a:solidFill>
              </a:rPr>
              <a:t> :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b="1" dirty="0" err="1">
                <a:solidFill>
                  <a:srgbClr val="FFFF00"/>
                </a:solidFill>
              </a:rPr>
              <a:t>Ancaman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r>
              <a:rPr lang="en-US" sz="3200" dirty="0" err="1">
                <a:solidFill>
                  <a:srgbClr val="FFFF00"/>
                </a:solidFill>
              </a:rPr>
              <a:t>Segala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hal</a:t>
            </a:r>
            <a:r>
              <a:rPr lang="en-US" sz="3200" dirty="0">
                <a:solidFill>
                  <a:srgbClr val="FFFF00"/>
                </a:solidFill>
              </a:rPr>
              <a:t> yang </a:t>
            </a:r>
            <a:r>
              <a:rPr lang="en-US" sz="3200" dirty="0" err="1">
                <a:solidFill>
                  <a:srgbClr val="FFFF00"/>
                </a:solidFill>
              </a:rPr>
              <a:t>berpotensi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membahayakan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keselamatan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keamanan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ketertiban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endParaRPr 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</a:rPr>
              <a:t>Tantangan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r>
              <a:rPr lang="en-US" sz="3200" dirty="0" err="1">
                <a:solidFill>
                  <a:srgbClr val="FFFF00"/>
                </a:solidFill>
              </a:rPr>
              <a:t>Faktor</a:t>
            </a:r>
            <a:r>
              <a:rPr lang="en-US" sz="3200" dirty="0">
                <a:solidFill>
                  <a:srgbClr val="FFFF00"/>
                </a:solidFill>
              </a:rPr>
              <a:t> yang </a:t>
            </a:r>
            <a:r>
              <a:rPr lang="en-US" sz="3200" dirty="0" err="1">
                <a:solidFill>
                  <a:srgbClr val="FFFF00"/>
                </a:solidFill>
              </a:rPr>
              <a:t>dapat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menguji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kemampuan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kita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dalam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mempertahankan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stabilitas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b="1" dirty="0" err="1">
                <a:solidFill>
                  <a:srgbClr val="FFFF00"/>
                </a:solidFill>
              </a:rPr>
              <a:t>Hambatan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r>
              <a:rPr lang="en-US" sz="3200" dirty="0" err="1">
                <a:solidFill>
                  <a:srgbClr val="FFFF00"/>
                </a:solidFill>
              </a:rPr>
              <a:t>Halangan</a:t>
            </a:r>
            <a:r>
              <a:rPr lang="en-US" sz="3200" dirty="0">
                <a:solidFill>
                  <a:srgbClr val="FFFF00"/>
                </a:solidFill>
              </a:rPr>
              <a:t> yang </a:t>
            </a:r>
            <a:r>
              <a:rPr lang="en-US" sz="3200" dirty="0" err="1">
                <a:solidFill>
                  <a:srgbClr val="FFFF00"/>
                </a:solidFill>
              </a:rPr>
              <a:t>mengganggu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upaya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pembangunan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ketertiban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</a:rPr>
              <a:t>Gangguan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r>
              <a:rPr lang="en-US" sz="3200" dirty="0" err="1">
                <a:solidFill>
                  <a:srgbClr val="FFFF00"/>
                </a:solidFill>
              </a:rPr>
              <a:t>Tindakan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nyata</a:t>
            </a:r>
            <a:r>
              <a:rPr lang="en-US" sz="3200" dirty="0">
                <a:solidFill>
                  <a:srgbClr val="FFFF00"/>
                </a:solidFill>
              </a:rPr>
              <a:t> yang </a:t>
            </a:r>
            <a:r>
              <a:rPr lang="en-US" sz="3200" dirty="0" err="1">
                <a:solidFill>
                  <a:srgbClr val="FFFF00"/>
                </a:solidFill>
              </a:rPr>
              <a:t>menimbulkan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ketidaknyamanan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konflik</a:t>
            </a:r>
            <a:r>
              <a:rPr lang="en-US" sz="3200" dirty="0">
                <a:solidFill>
                  <a:srgbClr val="FFFF00"/>
                </a:solidFill>
              </a:rPr>
              <a:t> di </a:t>
            </a:r>
            <a:r>
              <a:rPr lang="en-US" sz="3200" dirty="0" err="1">
                <a:solidFill>
                  <a:srgbClr val="FFFF00"/>
                </a:solidFill>
              </a:rPr>
              <a:t>masyarakat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5402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DETEKSI </a:t>
            </a:r>
            <a:r>
              <a:rPr lang="en-US" sz="4000" b="1" dirty="0">
                <a:solidFill>
                  <a:schemeClr val="tx1"/>
                </a:solidFill>
              </a:rPr>
              <a:t>DINI DAN CEGAH </a:t>
            </a:r>
            <a:r>
              <a:rPr lang="en-US" sz="4000" b="1" dirty="0" smtClean="0">
                <a:solidFill>
                  <a:schemeClr val="tx1"/>
                </a:solidFill>
              </a:rPr>
              <a:t>DINI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3600" b="1" dirty="0" err="1">
                <a:solidFill>
                  <a:srgbClr val="FFFF00"/>
                </a:solidFill>
              </a:rPr>
              <a:t>Deteksi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Dini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err="1">
                <a:solidFill>
                  <a:srgbClr val="FFFF00"/>
                </a:solidFill>
              </a:rPr>
              <a:t>Upaya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mengenali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gejala-gejala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awal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dari</a:t>
            </a:r>
            <a:r>
              <a:rPr lang="en-US" sz="3600" dirty="0">
                <a:solidFill>
                  <a:srgbClr val="FFFF00"/>
                </a:solidFill>
              </a:rPr>
              <a:t> ATHG </a:t>
            </a:r>
            <a:r>
              <a:rPr lang="en-US" sz="3600" dirty="0" err="1">
                <a:solidFill>
                  <a:srgbClr val="FFFF00"/>
                </a:solidFill>
              </a:rPr>
              <a:t>sebelum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berkembang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menjadi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ancaman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nyata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b="1" dirty="0" err="1">
                <a:solidFill>
                  <a:srgbClr val="FFFF00"/>
                </a:solidFill>
              </a:rPr>
              <a:t>Cegah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Dini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err="1">
                <a:solidFill>
                  <a:srgbClr val="FFFF00"/>
                </a:solidFill>
              </a:rPr>
              <a:t>Tindakan</a:t>
            </a:r>
            <a:r>
              <a:rPr lang="en-US" sz="3600" dirty="0">
                <a:solidFill>
                  <a:srgbClr val="FFFF00"/>
                </a:solidFill>
              </a:rPr>
              <a:t> yang </a:t>
            </a:r>
            <a:r>
              <a:rPr lang="en-US" sz="3600" dirty="0" err="1">
                <a:solidFill>
                  <a:srgbClr val="FFFF00"/>
                </a:solidFill>
              </a:rPr>
              <a:t>dilakukan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lebih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awal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untuk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menghindari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atau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mengurangi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dampak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dari</a:t>
            </a:r>
            <a:r>
              <a:rPr lang="en-US" sz="3600" dirty="0">
                <a:solidFill>
                  <a:srgbClr val="FFFF00"/>
                </a:solidFill>
              </a:rPr>
              <a:t> ATHG </a:t>
            </a:r>
            <a:r>
              <a:rPr lang="en-US" sz="3600" dirty="0" err="1">
                <a:solidFill>
                  <a:srgbClr val="FFFF00"/>
                </a:solidFill>
              </a:rPr>
              <a:t>tersebut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6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5402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latin typeface="Arial Rounded MT Bold" panose="020F0704030504030204" pitchFamily="34" charset="0"/>
              </a:rPr>
              <a:t>PERLU DIWASPADAI</a:t>
            </a:r>
          </a:p>
          <a:p>
            <a:pPr algn="ctr"/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</a:rPr>
              <a:t>Ancaman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fisik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Kekerasan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premanisme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perkelahian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antarkelompok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r>
              <a:rPr lang="en-US" sz="2800" b="1" dirty="0" err="1">
                <a:solidFill>
                  <a:srgbClr val="FFFF00"/>
                </a:solidFill>
              </a:rPr>
              <a:t>Ancaman</a:t>
            </a:r>
            <a:r>
              <a:rPr lang="en-US" sz="2800" b="1" dirty="0">
                <a:solidFill>
                  <a:srgbClr val="FFFF00"/>
                </a:solidFill>
              </a:rPr>
              <a:t> non-</a:t>
            </a:r>
            <a:r>
              <a:rPr lang="en-US" sz="2800" b="1" dirty="0" err="1">
                <a:solidFill>
                  <a:srgbClr val="FFFF00"/>
                </a:solidFill>
              </a:rPr>
              <a:t>fisik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Radikalisme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berita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hoaks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intoleransi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r>
              <a:rPr lang="en-US" sz="2800" b="1" dirty="0" err="1">
                <a:solidFill>
                  <a:srgbClr val="FFFF00"/>
                </a:solidFill>
              </a:rPr>
              <a:t>Tantangan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Perubahan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sosial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gaya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hidup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bebas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pengaruh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luar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r>
              <a:rPr lang="en-US" sz="2800" b="1" dirty="0" err="1">
                <a:solidFill>
                  <a:srgbClr val="FFFF00"/>
                </a:solidFill>
              </a:rPr>
              <a:t>Hambatan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Kurangnya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komunikasi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antarwarga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rendahnya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partisipasi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masyarakat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r>
              <a:rPr lang="en-US" sz="2800" b="1" dirty="0" err="1">
                <a:solidFill>
                  <a:srgbClr val="FFFF00"/>
                </a:solidFill>
              </a:rPr>
              <a:t>Gangguan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Keributan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pelanggaran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hukum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narkoba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miras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balap</a:t>
            </a:r>
            <a:r>
              <a:rPr lang="en-US" sz="2800" dirty="0">
                <a:solidFill>
                  <a:srgbClr val="FFFF00"/>
                </a:solidFill>
              </a:rPr>
              <a:t> liar.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3497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latin typeface="Arial Rounded MT Bold" panose="020F0704030504030204" pitchFamily="34" charset="0"/>
              </a:rPr>
              <a:t>PERAN MASYARAKAT DALAM </a:t>
            </a:r>
            <a:endParaRPr lang="en-US" sz="3200" b="1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 smtClean="0">
                <a:latin typeface="Arial Rounded MT Bold" panose="020F0704030504030204" pitchFamily="34" charset="0"/>
              </a:rPr>
              <a:t>DETEKSI </a:t>
            </a:r>
            <a:r>
              <a:rPr lang="en-US" sz="3200" b="1" dirty="0">
                <a:latin typeface="Arial Rounded MT Bold" panose="020F0704030504030204" pitchFamily="34" charset="0"/>
              </a:rPr>
              <a:t>DINI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Waspadai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pendatang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mencurigakan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menyimpang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penyebaran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paham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Laporkan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mencurigakan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Babinsa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Bhabinkamtibmas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RT/RW).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warga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malam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41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434975"/>
            <a:ext cx="8458200" cy="55626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</a:rPr>
              <a:t>PERAN MASYARAKAT DALAM CEGAH DINI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Tegur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ajak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Berperan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penyambung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Dukung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pemuda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kelurahan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terprovokasi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media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/>
            </a:extLst>
          </p:cNvPr>
          <p:cNvSpPr/>
          <p:nvPr/>
        </p:nvSpPr>
        <p:spPr>
          <a:xfrm>
            <a:off x="892175" y="87313"/>
            <a:ext cx="8045450" cy="347662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1295400" y="6291263"/>
            <a:ext cx="7526338" cy="338137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371</Words>
  <Application>Microsoft Office PowerPoint</Application>
  <PresentationFormat>On-screen Show (4:3)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Arial Black</vt:lpstr>
      <vt:lpstr>Arial Rounded MT Bold</vt:lpstr>
      <vt:lpstr>Calibri</vt:lpstr>
      <vt:lpstr>Century Gothic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Arudji 90</dc:creator>
  <cp:lastModifiedBy>USER</cp:lastModifiedBy>
  <cp:revision>253</cp:revision>
  <cp:lastPrinted>2025-05-20T04:54:30Z</cp:lastPrinted>
  <dcterms:created xsi:type="dcterms:W3CDTF">2010-06-14T16:47:36Z</dcterms:created>
  <dcterms:modified xsi:type="dcterms:W3CDTF">2025-05-20T04:55:59Z</dcterms:modified>
</cp:coreProperties>
</file>